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4"/>
  </p:notesMasterIdLst>
  <p:handoutMasterIdLst>
    <p:handoutMasterId r:id="rId35"/>
  </p:handoutMasterIdLst>
  <p:sldIdLst>
    <p:sldId id="259" r:id="rId5"/>
    <p:sldId id="261" r:id="rId6"/>
    <p:sldId id="262" r:id="rId7"/>
    <p:sldId id="263" r:id="rId8"/>
    <p:sldId id="264" r:id="rId9"/>
    <p:sldId id="265" r:id="rId10"/>
    <p:sldId id="268" r:id="rId11"/>
    <p:sldId id="295" r:id="rId12"/>
    <p:sldId id="296" r:id="rId13"/>
    <p:sldId id="297" r:id="rId14"/>
    <p:sldId id="283" r:id="rId15"/>
    <p:sldId id="267" r:id="rId16"/>
    <p:sldId id="284" r:id="rId17"/>
    <p:sldId id="271" r:id="rId18"/>
    <p:sldId id="285" r:id="rId19"/>
    <p:sldId id="287" r:id="rId20"/>
    <p:sldId id="270" r:id="rId21"/>
    <p:sldId id="288" r:id="rId22"/>
    <p:sldId id="269" r:id="rId23"/>
    <p:sldId id="274" r:id="rId24"/>
    <p:sldId id="289" r:id="rId25"/>
    <p:sldId id="290" r:id="rId26"/>
    <p:sldId id="266" r:id="rId27"/>
    <p:sldId id="276" r:id="rId28"/>
    <p:sldId id="291" r:id="rId29"/>
    <p:sldId id="292" r:id="rId30"/>
    <p:sldId id="293" r:id="rId31"/>
    <p:sldId id="294" r:id="rId32"/>
    <p:sldId id="273" r:id="rId33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52" d="100"/>
          <a:sy n="52" d="100"/>
        </p:scale>
        <p:origin x="744" y="4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208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A2F5F-CC49-4788-AE48-B4C8BE7D21B7}" type="datetime1">
              <a:rPr lang="pl-PL" smtClean="0"/>
              <a:t>07.01.2018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53186361-1A77-4C7B-B548-6D09DAAADF49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2438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7224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0881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5643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161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87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05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896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683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96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655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801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533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CF8E79C-3ACF-45EF-9DA4-C5474996B9CC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27C79-AC1D-4F16-963F-CC05DD80DF29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B537BC-E44E-4E5F-A05C-5F50EFFF49FD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50C92-0D09-42C8-B852-453547488689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0958CC2F-3441-4508-BEA1-60BF34635B7E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FB2F7-C8EC-4724-8D49-94B3E0698672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93436" y="2465070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9CFB88-5F5A-4470-9B9D-A516802D44EB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73F166-010D-4C18-89A7-21939EE606E5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E09FC8-9F73-45F8-A5B0-EC27D9C49779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4AEEF2-F7CC-4577-9495-A40066BE7997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5C9BCE-8F02-4C8A-8FE8-9A505AE6C7D3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15FB7AF7-06BF-4D1D-BF29-4DBC3ED955CA}" type="datetime1">
              <a:rPr lang="pl-PL" noProof="0" smtClean="0"/>
              <a:t>07.01.2018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l-PL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Bezpieczne ferie </a:t>
            </a:r>
            <a:br>
              <a:rPr lang="pl-PL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Porady dla </a:t>
            </a:r>
            <a:br>
              <a:rPr lang="pl-PL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 i młodzieży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pl-PL" dirty="0" err="1" smtClean="0"/>
              <a:t>Prezetacja</a:t>
            </a:r>
            <a:r>
              <a:rPr lang="pl-PL" dirty="0" smtClean="0"/>
              <a:t> Samorządu Uczniowskiego SP1 Grodzisk Mazowiecki</a:t>
            </a:r>
            <a:endParaRPr lang="pl-PL" dirty="0"/>
          </a:p>
        </p:txBody>
      </p:sp>
      <p:pic>
        <p:nvPicPr>
          <p:cNvPr id="4" name="Picture 24" descr="j043977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67" y="404664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Ubiór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7" y="2128837"/>
            <a:ext cx="8572500" cy="3514725"/>
          </a:xfrm>
        </p:spPr>
      </p:pic>
    </p:spTree>
    <p:extLst>
      <p:ext uri="{BB962C8B-B14F-4D97-AF65-F5344CB8AC3E}">
        <p14:creationId xmlns:p14="http://schemas.microsoft.com/office/powerpoint/2010/main" val="42099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Rzucanie śnieżkami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3436" y="1600200"/>
            <a:ext cx="5482867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altLang="pl-PL" dirty="0">
                <a:solidFill>
                  <a:schemeClr val="bg1"/>
                </a:solidFill>
              </a:rPr>
              <a:t>Nie rzucaj zbyt twardymi </a:t>
            </a:r>
            <a:r>
              <a:rPr lang="pl-PL" altLang="pl-PL" dirty="0" smtClean="0">
                <a:solidFill>
                  <a:schemeClr val="bg1"/>
                </a:solidFill>
              </a:rPr>
              <a:t>śnieżkami.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Zabawa </a:t>
            </a:r>
            <a:r>
              <a:rPr lang="pl-PL" dirty="0">
                <a:solidFill>
                  <a:schemeClr val="bg1"/>
                </a:solidFill>
              </a:rPr>
              <a:t>śnieżkami może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być  </a:t>
            </a:r>
            <a:r>
              <a:rPr lang="pl-PL" dirty="0">
                <a:solidFill>
                  <a:schemeClr val="bg1"/>
                </a:solidFill>
              </a:rPr>
              <a:t>również niebezpieczna, 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dlatego </a:t>
            </a:r>
            <a:r>
              <a:rPr lang="pl-PL" dirty="0">
                <a:solidFill>
                  <a:schemeClr val="bg1"/>
                </a:solidFill>
              </a:rPr>
              <a:t>nie łącz  miękkiego 	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śniegu </a:t>
            </a:r>
            <a:r>
              <a:rPr lang="pl-PL" dirty="0">
                <a:solidFill>
                  <a:schemeClr val="bg1"/>
                </a:solidFill>
              </a:rPr>
              <a:t>z kawałkami lodu </a:t>
            </a:r>
            <a:r>
              <a:rPr lang="pl-PL" dirty="0" smtClean="0">
                <a:solidFill>
                  <a:schemeClr val="bg1"/>
                </a:solidFill>
              </a:rPr>
              <a:t>lub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kamykami</a:t>
            </a:r>
            <a:r>
              <a:rPr lang="pl-PL" dirty="0">
                <a:solidFill>
                  <a:schemeClr val="bg1"/>
                </a:solidFill>
              </a:rPr>
              <a:t>.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Nie </a:t>
            </a:r>
            <a:r>
              <a:rPr lang="pl-PL" dirty="0">
                <a:solidFill>
                  <a:schemeClr val="bg1"/>
                </a:solidFill>
              </a:rPr>
              <a:t>celuj w twarz drugiej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osoby</a:t>
            </a:r>
            <a:r>
              <a:rPr lang="pl-PL" dirty="0">
                <a:solidFill>
                  <a:schemeClr val="bg1"/>
                </a:solidFill>
              </a:rPr>
              <a:t>, żeby nie zrobić jej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krzywdy</a:t>
            </a:r>
            <a:r>
              <a:rPr lang="pl-PL" dirty="0">
                <a:solidFill>
                  <a:schemeClr val="bg1"/>
                </a:solidFill>
              </a:rPr>
              <a:t>.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Rzucanie </a:t>
            </a:r>
            <a:r>
              <a:rPr lang="pl-PL" dirty="0">
                <a:solidFill>
                  <a:schemeClr val="bg1"/>
                </a:solidFill>
              </a:rPr>
              <a:t>przedmiotami,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 tym śnieżkami, w stronę jadących samochodów jest zabronione prawem.  </a:t>
            </a:r>
          </a:p>
        </p:txBody>
      </p:sp>
      <p:pic>
        <p:nvPicPr>
          <p:cNvPr id="4" name="il_fi" descr="Opis: http://us.123rf.com/400wm/400/400/verzh/verzh1207/verzh120700004/14266033-ilustracja-przedstawia-chlopca-i-dziewczyny-gry-ilustracja-sniezkami-zrobione-w-stylu-kreskow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6620" y="2975198"/>
            <a:ext cx="3810000" cy="31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D:\Armageddon\Clipart\MB9004221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3" b="17583"/>
          <a:stretch/>
        </p:blipFill>
        <p:spPr bwMode="auto">
          <a:xfrm>
            <a:off x="8392096" y="445529"/>
            <a:ext cx="295904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>
                <a:solidFill>
                  <a:srgbClr val="FF0000"/>
                </a:solidFill>
              </a:rPr>
              <a:t>Zadbaj o sanki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4171914"/>
            <a:ext cx="3456384" cy="2388908"/>
          </a:xfrm>
        </p:spPr>
      </p:pic>
      <p:sp>
        <p:nvSpPr>
          <p:cNvPr id="2" name="Prostokąt 1"/>
          <p:cNvSpPr/>
          <p:nvPr/>
        </p:nvSpPr>
        <p:spPr>
          <a:xfrm>
            <a:off x="2710036" y="1628800"/>
            <a:ext cx="60928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400" dirty="0">
                <a:solidFill>
                  <a:schemeClr val="bg1"/>
                </a:solidFill>
              </a:rPr>
              <a:t>Ważny dla Twojego bezpieczeństwa jest też stan techniczny sanek, czy innych przedmiotów, na których zjeżdżasz. Złamane szczebelki, wystające śruby lub gwoździe to poważne ryzyko wyrządzenia sobie krzywdy.</a:t>
            </a:r>
            <a:endParaRPr lang="pl-PL" altLang="pl-PL" sz="24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360453"/>
            <a:ext cx="2822788" cy="21143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08" y="3871159"/>
            <a:ext cx="2946335" cy="25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Jedź sankami tylko ostrożnie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ct val="20000"/>
              </a:spcBef>
              <a:buNone/>
            </a:pPr>
            <a:r>
              <a:rPr lang="pl-PL" dirty="0">
                <a:solidFill>
                  <a:schemeClr val="bg1"/>
                </a:solidFill>
              </a:rPr>
              <a:t>Nigdy nie zjeżdżaj na sankach w pobliżu </a:t>
            </a:r>
            <a:r>
              <a:rPr lang="pl-PL" dirty="0" smtClean="0">
                <a:solidFill>
                  <a:schemeClr val="bg1"/>
                </a:solidFill>
              </a:rPr>
              <a:t>dróg - nawet  </a:t>
            </a:r>
            <a:r>
              <a:rPr lang="pl-PL" dirty="0">
                <a:solidFill>
                  <a:schemeClr val="bg1"/>
                </a:solidFill>
              </a:rPr>
              <a:t>tych rzadko uczęszczanych, ponieważ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nie masz pewności, że wyhamujesz  nimi na czas.</a:t>
            </a:r>
          </a:p>
          <a:p>
            <a:pPr indent="0" algn="just">
              <a:spcBef>
                <a:spcPct val="20000"/>
              </a:spcBef>
              <a:buNone/>
            </a:pPr>
            <a:r>
              <a:rPr lang="pl-PL" dirty="0">
                <a:solidFill>
                  <a:schemeClr val="bg1"/>
                </a:solidFill>
              </a:rPr>
              <a:t>Zwracaj uwagę na </a:t>
            </a:r>
            <a:r>
              <a:rPr lang="pl-PL" dirty="0" smtClean="0">
                <a:solidFill>
                  <a:schemeClr val="bg1"/>
                </a:solidFill>
              </a:rPr>
              <a:t>to, czy </a:t>
            </a:r>
            <a:r>
              <a:rPr lang="pl-PL" dirty="0">
                <a:solidFill>
                  <a:schemeClr val="bg1"/>
                </a:solidFill>
              </a:rPr>
              <a:t>zachowałeś </a:t>
            </a:r>
            <a:r>
              <a:rPr lang="pl-PL" dirty="0" smtClean="0">
                <a:solidFill>
                  <a:schemeClr val="bg1"/>
                </a:solidFill>
              </a:rPr>
              <a:t>bezpieczną </a:t>
            </a:r>
            <a:r>
              <a:rPr lang="pl-PL" dirty="0">
                <a:solidFill>
                  <a:schemeClr val="bg1"/>
                </a:solidFill>
              </a:rPr>
              <a:t>odległość </a:t>
            </a:r>
            <a:r>
              <a:rPr lang="pl-PL" dirty="0" smtClean="0">
                <a:solidFill>
                  <a:schemeClr val="bg1"/>
                </a:solidFill>
              </a:rPr>
              <a:t>do </a:t>
            </a:r>
            <a:r>
              <a:rPr lang="pl-PL" dirty="0">
                <a:solidFill>
                  <a:schemeClr val="bg1"/>
                </a:solidFill>
              </a:rPr>
              <a:t>najbliższej ulicy/drogi. </a:t>
            </a:r>
          </a:p>
          <a:p>
            <a:endParaRPr lang="pl-PL" dirty="0"/>
          </a:p>
        </p:txBody>
      </p:sp>
      <p:pic>
        <p:nvPicPr>
          <p:cNvPr id="4" name="Picture 3" descr="D:\Armageddon\Clipart\MB9004229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b="18250"/>
          <a:stretch/>
        </p:blipFill>
        <p:spPr bwMode="auto">
          <a:xfrm>
            <a:off x="4612628" y="4062782"/>
            <a:ext cx="3744416" cy="2277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36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dirty="0" smtClean="0">
                <a:solidFill>
                  <a:srgbClr val="FF0000"/>
                </a:solidFill>
              </a:rPr>
              <a:t>Śliskie chodniki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ctr">
              <a:buNone/>
            </a:pPr>
            <a:r>
              <a:rPr lang="pl-PL" altLang="pl-PL" dirty="0">
                <a:solidFill>
                  <a:schemeClr val="bg1"/>
                </a:solidFill>
              </a:rPr>
              <a:t>Nie ślizgaj się na chodnikach i przejściach dla pieszych, gdyż wyślizgana nawierzchnia stanowi ryzyko złamań kończyn dla innych osób.</a:t>
            </a:r>
          </a:p>
          <a:p>
            <a:pPr lvl="0" rtl="0"/>
            <a:endParaRPr lang="pl-PL" dirty="0"/>
          </a:p>
        </p:txBody>
      </p:sp>
      <p:pic>
        <p:nvPicPr>
          <p:cNvPr id="4" name="Picture 6" descr="0000000015529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3140968"/>
            <a:ext cx="5544616" cy="349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4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Niebezpieczne miejsca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0638">
              <a:buNone/>
            </a:pP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Stawy, jeziora czy rzeki,</a:t>
            </a:r>
          </a:p>
          <a:p>
            <a:pPr marL="0" indent="20638">
              <a:buNone/>
            </a:pP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nawet jeśli pokryte są </a:t>
            </a:r>
            <a:br>
              <a:rPr lang="pl-PL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(z pozoru!) grubą warstwą </a:t>
            </a:r>
          </a:p>
          <a:p>
            <a:pPr marL="0" indent="20638">
              <a:buNone/>
            </a:pP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lodu, nie są bezpiecznym </a:t>
            </a:r>
          </a:p>
          <a:p>
            <a:pPr marL="0" indent="20638">
              <a:buNone/>
            </a:pP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miejscem do zabawy. Lód </a:t>
            </a:r>
          </a:p>
          <a:p>
            <a:pPr marL="0" indent="20638">
              <a:buNone/>
            </a:pP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w każdej chwili może się </a:t>
            </a:r>
          </a:p>
          <a:p>
            <a:pPr marL="0" indent="20638">
              <a:buNone/>
            </a:pP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załamać!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435900"/>
            <a:ext cx="4213743" cy="28276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4" y="3521637"/>
            <a:ext cx="4213743" cy="29086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24" y="4706469"/>
            <a:ext cx="3519985" cy="21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Niebezpieczne miejsca!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788" y="1411100"/>
            <a:ext cx="11089232" cy="3052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Wykopy ziemne, place </a:t>
            </a:r>
            <a:r>
              <a:rPr lang="pl-PL" dirty="0" smtClean="0">
                <a:solidFill>
                  <a:schemeClr val="bg1"/>
                </a:solidFill>
              </a:rPr>
              <a:t>budowy </a:t>
            </a:r>
            <a:r>
              <a:rPr lang="pl-PL" dirty="0">
                <a:solidFill>
                  <a:schemeClr val="bg1"/>
                </a:solidFill>
              </a:rPr>
              <a:t>- to nie miejsca </a:t>
            </a:r>
            <a:r>
              <a:rPr lang="pl-PL">
                <a:solidFill>
                  <a:schemeClr val="bg1"/>
                </a:solidFill>
              </a:rPr>
              <a:t>na </a:t>
            </a:r>
            <a:r>
              <a:rPr lang="pl-PL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zabawę. Pokryte </a:t>
            </a:r>
            <a:r>
              <a:rPr lang="pl-PL" dirty="0" smtClean="0">
                <a:solidFill>
                  <a:schemeClr val="bg1"/>
                </a:solidFill>
              </a:rPr>
              <a:t>śniegiem nasypy</a:t>
            </a:r>
            <a:r>
              <a:rPr lang="pl-PL" dirty="0">
                <a:solidFill>
                  <a:schemeClr val="bg1"/>
                </a:solidFill>
              </a:rPr>
              <a:t>, kopce, kuszą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i zachęcają do „gonitwy”, </a:t>
            </a:r>
            <a:r>
              <a:rPr lang="pl-PL" dirty="0" smtClean="0">
                <a:solidFill>
                  <a:schemeClr val="bg1"/>
                </a:solidFill>
              </a:rPr>
              <a:t>jednak </a:t>
            </a:r>
            <a:r>
              <a:rPr lang="pl-PL" dirty="0">
                <a:solidFill>
                  <a:schemeClr val="bg1"/>
                </a:solidFill>
              </a:rPr>
              <a:t>nigdy nie możesz </a:t>
            </a:r>
            <a:r>
              <a:rPr lang="pl-PL" dirty="0" smtClean="0">
                <a:solidFill>
                  <a:schemeClr val="bg1"/>
                </a:solidFill>
              </a:rPr>
              <a:t>być </a:t>
            </a:r>
            <a:r>
              <a:rPr lang="pl-PL" dirty="0">
                <a:solidFill>
                  <a:schemeClr val="bg1"/>
                </a:solidFill>
              </a:rPr>
              <a:t>pewny, czy warstwy </a:t>
            </a:r>
            <a:r>
              <a:rPr lang="pl-PL" dirty="0" smtClean="0">
                <a:solidFill>
                  <a:schemeClr val="bg1"/>
                </a:solidFill>
              </a:rPr>
              <a:t>białego </a:t>
            </a:r>
            <a:r>
              <a:rPr lang="pl-PL" dirty="0">
                <a:solidFill>
                  <a:schemeClr val="bg1"/>
                </a:solidFill>
              </a:rPr>
              <a:t>puchu nie kryją </a:t>
            </a:r>
            <a:r>
              <a:rPr lang="pl-PL" dirty="0" smtClean="0">
                <a:solidFill>
                  <a:schemeClr val="bg1"/>
                </a:solidFill>
              </a:rPr>
              <a:t>szczelin </a:t>
            </a:r>
            <a:r>
              <a:rPr lang="pl-PL" dirty="0">
                <a:solidFill>
                  <a:schemeClr val="bg1"/>
                </a:solidFill>
              </a:rPr>
              <a:t>lub głębokich, źle </a:t>
            </a:r>
            <a:r>
              <a:rPr lang="pl-PL" dirty="0" smtClean="0">
                <a:solidFill>
                  <a:schemeClr val="bg1"/>
                </a:solidFill>
              </a:rPr>
              <a:t>zabezpieczonych </a:t>
            </a:r>
            <a:r>
              <a:rPr lang="pl-PL" dirty="0">
                <a:solidFill>
                  <a:schemeClr val="bg1"/>
                </a:solidFill>
              </a:rPr>
              <a:t>dołów.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Pamiętaj o tym, że podczas odwilży śnieg szybko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topnieje, co może grozić zawaleniem i przysypaniem.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23" y="4464035"/>
            <a:ext cx="3960440" cy="22199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4464035"/>
            <a:ext cx="3672408" cy="22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>
                <a:solidFill>
                  <a:srgbClr val="FF0000"/>
                </a:solidFill>
              </a:rPr>
              <a:t>Zagrożenia!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693812" y="1417637"/>
            <a:ext cx="5283008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Pamiętaj, że zagrożenie </a:t>
            </a:r>
            <a:endParaRPr lang="pl-PL" altLang="pl-PL" sz="2400" dirty="0" smtClean="0">
              <a:solidFill>
                <a:schemeClr val="bg1"/>
              </a:solidFill>
              <a:latin typeface="+mn-lt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dla </a:t>
            </a:r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zdrowia, a nawet </a:t>
            </a: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Twojego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życia</a:t>
            </a:r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, stanowią zwisające z </a:t>
            </a:r>
            <a:endParaRPr lang="pl-PL" altLang="pl-PL" sz="2400" dirty="0" smtClean="0">
              <a:solidFill>
                <a:schemeClr val="bg1"/>
              </a:solidFill>
              <a:latin typeface="+mn-lt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balkonów </a:t>
            </a:r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i dachów masywne </a:t>
            </a:r>
            <a:endParaRPr lang="pl-PL" altLang="pl-PL" sz="2400" dirty="0" smtClean="0">
              <a:solidFill>
                <a:schemeClr val="bg1"/>
              </a:solidFill>
              <a:latin typeface="+mn-lt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sople </a:t>
            </a:r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lodu. W takim </a:t>
            </a: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przypadku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zrezygnuj z zabawy w </a:t>
            </a: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tym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miejscu, powiadom o </a:t>
            </a: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sytuacji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osoby dorosłe lub Straż </a:t>
            </a:r>
            <a:endParaRPr lang="pl-PL" altLang="pl-PL" sz="2400" dirty="0" smtClean="0">
              <a:solidFill>
                <a:schemeClr val="bg1"/>
              </a:solidFill>
              <a:latin typeface="+mn-lt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Pożarną</a:t>
            </a:r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, która </a:t>
            </a: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usunie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niebezpieczeństwo.</a:t>
            </a:r>
          </a:p>
          <a:p>
            <a:pPr eaLnBrk="1" hangingPunct="1">
              <a:spcBef>
                <a:spcPct val="50000"/>
              </a:spcBef>
            </a:pPr>
            <a:endParaRPr lang="pl-PL" altLang="pl-PL" sz="2000" dirty="0">
              <a:solidFill>
                <a:schemeClr val="bg1"/>
              </a:solidFill>
            </a:endParaRPr>
          </a:p>
        </p:txBody>
      </p:sp>
      <p:pic>
        <p:nvPicPr>
          <p:cNvPr id="5" name="Picture 6" descr="sople%20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28" y="149579"/>
            <a:ext cx="4392488" cy="277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Wojciech.Chechelski\Pulpit\Zdjęcia\P2030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1" y="2630342"/>
            <a:ext cx="2959224" cy="3945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3" descr="C:\Documents and Settings\Wojciech.Chechelski\Pulpit\Zdjęcia\P20300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2630342"/>
            <a:ext cx="2941079" cy="3945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630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3437" y="476672"/>
            <a:ext cx="9782801" cy="1239837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Na stoku też obowiązują zasady bezpieczeństwa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593437" y="2060848"/>
            <a:ext cx="4428968" cy="38233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	</a:t>
            </a:r>
          </a:p>
          <a:p>
            <a:pPr eaLnBrk="1" hangingPunct="1">
              <a:buFontTx/>
              <a:buNone/>
            </a:pPr>
            <a:r>
              <a:rPr lang="pl-PL" dirty="0" smtClean="0">
                <a:solidFill>
                  <a:schemeClr val="bg1"/>
                </a:solidFill>
              </a:rPr>
              <a:t>   Zjeżdżając na nartach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pamiętaj o obowiązujących na stokach, przepisach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zasadach bezpieczeństwa. </a:t>
            </a:r>
          </a:p>
        </p:txBody>
      </p:sp>
      <p:pic>
        <p:nvPicPr>
          <p:cNvPr id="5" name="Picture 2" descr="W:\Wojtek Ch\NARTY\2010.12.11 Śnieżnica\2010.12.11 Śnieżnica\2010.12.11 09.33.51 Marek Sza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5" y="2060848"/>
            <a:ext cx="520695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48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>
                <a:solidFill>
                  <a:srgbClr val="FF0000"/>
                </a:solidFill>
              </a:rPr>
              <a:t>Używaj kasków ochronnych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593436" y="1916832"/>
            <a:ext cx="6092825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2400" i="1" dirty="0">
                <a:solidFill>
                  <a:srgbClr val="FF0000"/>
                </a:solidFill>
              </a:rPr>
              <a:t>Pamiętaj!</a:t>
            </a:r>
          </a:p>
          <a:p>
            <a:r>
              <a:rPr lang="pl-PL" sz="2400" dirty="0">
                <a:solidFill>
                  <a:schemeClr val="bg1"/>
                </a:solidFill>
              </a:rPr>
              <a:t>Zgodnie z </a:t>
            </a:r>
            <a:r>
              <a:rPr lang="pl-PL" sz="2400" i="1" dirty="0">
                <a:solidFill>
                  <a:schemeClr val="bg1"/>
                </a:solidFill>
              </a:rPr>
              <a:t>„Ustawą z dnia 18.08.2011 roku o bezpieczeństwie i ratownictwie w górach i na zorganizowanych terenach narciarskich”</a:t>
            </a:r>
            <a:r>
              <a:rPr lang="pl-PL" sz="2400" dirty="0">
                <a:solidFill>
                  <a:schemeClr val="bg1"/>
                </a:solidFill>
              </a:rPr>
              <a:t>, dzieci 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i młodzież do ukończenia </a:t>
            </a:r>
            <a:r>
              <a:rPr lang="pl-PL" sz="2400" b="1" dirty="0">
                <a:solidFill>
                  <a:srgbClr val="FF0000"/>
                </a:solidFill>
              </a:rPr>
              <a:t>16</a:t>
            </a:r>
            <a:r>
              <a:rPr lang="pl-PL" sz="2400" dirty="0">
                <a:solidFill>
                  <a:schemeClr val="bg1"/>
                </a:solidFill>
              </a:rPr>
              <a:t> roku     życia, uprawiające narciarstwo zjazdowe i snowboarding, </a:t>
            </a:r>
            <a:r>
              <a:rPr lang="pl-PL" sz="2400" i="1" dirty="0">
                <a:solidFill>
                  <a:srgbClr val="FF0000"/>
                </a:solidFill>
              </a:rPr>
              <a:t>mają obowiązek używania kasków ochronnych konstrukcyjnie do tego przeznaczonych</a:t>
            </a:r>
            <a:endParaRPr lang="pl-PL" sz="2400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Armageddon\Clipart\MP9003998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1916832"/>
            <a:ext cx="295232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788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>
                <a:solidFill>
                  <a:srgbClr val="FF0000"/>
                </a:solidFill>
              </a:rPr>
              <a:t>Ferie  zimowe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7" name="Symbol zastępczy zawartości 6" descr="Opis: gif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542" y="546229"/>
            <a:ext cx="1472555" cy="132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618828" y="1519624"/>
            <a:ext cx="6092825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altLang="pl-PL" dirty="0" smtClean="0"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l-PL" altLang="pl-P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Ferie </a:t>
            </a:r>
            <a:r>
              <a:rPr lang="pl-PL" alt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są po to abyś odpoczywał,</a:t>
            </a:r>
          </a:p>
          <a:p>
            <a:pPr algn="ctr">
              <a:defRPr/>
            </a:pPr>
            <a:r>
              <a:rPr lang="pl-PL" alt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bawił się,</a:t>
            </a:r>
            <a:endParaRPr lang="pl-PL" altLang="pl-PL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pl-PL" alt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realizował swoje zainteresowania,</a:t>
            </a:r>
            <a:endParaRPr lang="pl-PL" altLang="pl-PL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pl-PL" alt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na które w okresie nauki</a:t>
            </a:r>
            <a:endParaRPr lang="pl-PL" altLang="pl-PL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pl-PL" alt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często brakuje Ci czasu</a:t>
            </a:r>
            <a:endParaRPr lang="pl-PL" altLang="pl-PL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Symbol zastępczy zawartości 6" descr="Opis: gi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097" y="2627619"/>
            <a:ext cx="1472555" cy="132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ymbol zastępczy zawartości 6" descr="Opis: gi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88" y="5013176"/>
            <a:ext cx="1472555" cy="132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8" y="3905956"/>
            <a:ext cx="3604509" cy="249735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3905956"/>
            <a:ext cx="3656210" cy="24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dirty="0" smtClean="0">
                <a:solidFill>
                  <a:srgbClr val="FF0000"/>
                </a:solidFill>
              </a:rPr>
              <a:t>Kulig – tylko pod nadzorem dorosłych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593435" y="2420888"/>
            <a:ext cx="9782801" cy="2388805"/>
          </a:xfrm>
        </p:spPr>
        <p:txBody>
          <a:bodyPr rtlCol="0"/>
          <a:lstStyle/>
          <a:p>
            <a:pPr marL="0" indent="0" algn="ctr">
              <a:buNone/>
            </a:pPr>
            <a:r>
              <a:rPr lang="pl-PL" altLang="pl-PL" dirty="0">
                <a:solidFill>
                  <a:schemeClr val="bg1"/>
                </a:solidFill>
              </a:rPr>
              <a:t>Kulig organizuj wyłącznie pod nadzorem osób dorosłych; sanki łącz grubą, wytrzymałą liną, aby nie odczepiły się podczas jazdy.</a:t>
            </a:r>
          </a:p>
          <a:p>
            <a:pPr marL="0" indent="0" algn="ctr">
              <a:buNone/>
            </a:pPr>
            <a:r>
              <a:rPr lang="pl-PL" altLang="pl-PL" dirty="0">
                <a:solidFill>
                  <a:schemeClr val="bg1"/>
                </a:solidFill>
              </a:rPr>
              <a:t>Nie dołączaj sanek do samochodu, gdyż może się to skończyć </a:t>
            </a:r>
            <a:r>
              <a:rPr lang="pl-PL" altLang="pl-PL" dirty="0" smtClean="0">
                <a:solidFill>
                  <a:schemeClr val="bg1"/>
                </a:solidFill>
              </a:rPr>
              <a:t>tragicznie</a:t>
            </a:r>
            <a:endParaRPr lang="pl-PL" alt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Kulig – </a:t>
            </a:r>
            <a:r>
              <a:rPr lang="pl-PL" dirty="0" smtClean="0">
                <a:solidFill>
                  <a:srgbClr val="FF0000"/>
                </a:solidFill>
              </a:rPr>
              <a:t>tak NIE powinien wyglądać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2060848"/>
            <a:ext cx="4752528" cy="38100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36" y="2060848"/>
            <a:ext cx="496855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Kulig – </a:t>
            </a:r>
            <a:r>
              <a:rPr lang="pl-PL" dirty="0" smtClean="0">
                <a:solidFill>
                  <a:srgbClr val="FF0000"/>
                </a:solidFill>
              </a:rPr>
              <a:t>tak powinien wyglądać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060848"/>
            <a:ext cx="5068994" cy="381642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2060848"/>
            <a:ext cx="568315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b="1" dirty="0" smtClean="0">
                <a:solidFill>
                  <a:srgbClr val="FF0000"/>
                </a:solidFill>
              </a:rPr>
              <a:t>Ferie zimowe w domu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lvl="0" indent="0" rtl="0">
              <a:buNone/>
            </a:pPr>
            <a:r>
              <a:rPr lang="pl-PL" dirty="0" smtClean="0"/>
              <a:t>Jeśli zostajesz w domu i cos niedobrego się wydarzyło koniecznie zapamiętaj te numery:</a:t>
            </a:r>
          </a:p>
          <a:p>
            <a:r>
              <a:rPr lang="pl-PL" altLang="pl-PL" dirty="0"/>
              <a:t>POLICJA - 997 </a:t>
            </a:r>
          </a:p>
          <a:p>
            <a:pPr>
              <a:buNone/>
            </a:pPr>
            <a:endParaRPr lang="pl-PL" altLang="pl-PL" sz="2000" dirty="0"/>
          </a:p>
          <a:p>
            <a:r>
              <a:rPr lang="pl-PL" altLang="pl-PL" dirty="0"/>
              <a:t>STRAŻ POŻARNA - 998 </a:t>
            </a:r>
            <a:br>
              <a:rPr lang="pl-PL" altLang="pl-PL" dirty="0"/>
            </a:br>
            <a:endParaRPr lang="pl-PL" altLang="pl-PL" sz="1800" dirty="0"/>
          </a:p>
          <a:p>
            <a:r>
              <a:rPr lang="pl-PL" altLang="pl-PL" dirty="0"/>
              <a:t>POGOTOWIE RATUNKOWE – 999 </a:t>
            </a:r>
            <a:br>
              <a:rPr lang="pl-PL" altLang="pl-PL" dirty="0"/>
            </a:br>
            <a:endParaRPr lang="pl-PL" altLang="pl-PL" sz="1800" dirty="0"/>
          </a:p>
          <a:p>
            <a:r>
              <a:rPr lang="pl-PL" altLang="pl-PL" dirty="0"/>
              <a:t>Z TELEFONU KOMÓRKOWEGO –  </a:t>
            </a:r>
            <a:r>
              <a:rPr lang="pl-PL" altLang="pl-PL" dirty="0" smtClean="0"/>
              <a:t>112                                                </a:t>
            </a:r>
            <a:endParaRPr lang="pl-PL" altLang="pl-PL" dirty="0"/>
          </a:p>
          <a:p>
            <a:pPr lvl="0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99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062163" y="981076"/>
            <a:ext cx="83534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4000" dirty="0">
                <a:solidFill>
                  <a:schemeClr val="bg1"/>
                </a:solidFill>
              </a:rPr>
              <a:t>Podczas zabaw na śniegu i lodowisku pilnuj swoich wartościowych przedmiotów. Jeśli to możliwe portfel lub telefon komórkowy oddaj do depozytu lub pod opiekę zaufanej osobie.</a:t>
            </a:r>
          </a:p>
          <a:p>
            <a:pPr eaLnBrk="1" hangingPunct="1">
              <a:spcBef>
                <a:spcPct val="50000"/>
              </a:spcBef>
            </a:pPr>
            <a:endParaRPr lang="pl-PL" alt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85900" y="2029008"/>
            <a:ext cx="5444753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4763">
              <a:lnSpc>
                <a:spcPct val="90000"/>
              </a:lnSpc>
              <a:tabLst>
                <a:tab pos="711200" algn="l"/>
              </a:tabLst>
            </a:pPr>
            <a:r>
              <a:rPr lang="pl-PL" sz="2400" dirty="0">
                <a:solidFill>
                  <a:schemeClr val="bg1"/>
                </a:solidFill>
              </a:rPr>
              <a:t>Pamiętaj, że w zimowe dni kierowcy mają 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ograniczoną widoczność, a samochody potrzebują dłuższej drogi hamowania.</a:t>
            </a:r>
          </a:p>
          <a:p>
            <a:pPr marL="82550" indent="4763">
              <a:lnSpc>
                <a:spcPct val="90000"/>
              </a:lnSpc>
              <a:tabLst>
                <a:tab pos="711200" algn="l"/>
              </a:tabLst>
            </a:pPr>
            <a:endParaRPr lang="pl-PL" sz="2400" dirty="0">
              <a:solidFill>
                <a:schemeClr val="bg1"/>
              </a:solidFill>
            </a:endParaRPr>
          </a:p>
          <a:p>
            <a:pPr marL="82550" indent="4763">
              <a:lnSpc>
                <a:spcPct val="90000"/>
              </a:lnSpc>
              <a:tabLst>
                <a:tab pos="711200" algn="l"/>
              </a:tabLst>
            </a:pPr>
            <a:r>
              <a:rPr lang="pl-PL" sz="2400" dirty="0">
                <a:solidFill>
                  <a:schemeClr val="bg1"/>
                </a:solidFill>
              </a:rPr>
              <a:t>Nie przebiegaj przez ulicę.</a:t>
            </a:r>
          </a:p>
          <a:p>
            <a:pPr marL="82550" indent="4763">
              <a:lnSpc>
                <a:spcPct val="90000"/>
              </a:lnSpc>
              <a:tabLst>
                <a:tab pos="711200" algn="l"/>
              </a:tabLst>
            </a:pPr>
            <a:r>
              <a:rPr lang="pl-PL" sz="2400" dirty="0">
                <a:solidFill>
                  <a:schemeClr val="bg1"/>
                </a:solidFill>
              </a:rPr>
              <a:t>Nie przechodź w miejscach</a:t>
            </a:r>
          </a:p>
          <a:p>
            <a:pPr marL="82550" indent="4763">
              <a:lnSpc>
                <a:spcPct val="90000"/>
              </a:lnSpc>
              <a:tabLst>
                <a:tab pos="711200" algn="l"/>
              </a:tabLst>
            </a:pPr>
            <a:r>
              <a:rPr lang="pl-PL" sz="2400" dirty="0">
                <a:solidFill>
                  <a:schemeClr val="bg1"/>
                </a:solidFill>
              </a:rPr>
              <a:t>niedozwolonych. </a:t>
            </a:r>
            <a:br>
              <a:rPr lang="pl-PL" sz="2400" dirty="0">
                <a:solidFill>
                  <a:schemeClr val="bg1"/>
                </a:solidFill>
              </a:rPr>
            </a:br>
            <a:endParaRPr lang="pl-PL" sz="2400" dirty="0">
              <a:solidFill>
                <a:schemeClr val="bg1"/>
              </a:solidFill>
            </a:endParaRPr>
          </a:p>
          <a:p>
            <a:pPr marL="82550" indent="4763">
              <a:lnSpc>
                <a:spcPct val="90000"/>
              </a:lnSpc>
              <a:tabLst>
                <a:tab pos="711200" algn="l"/>
              </a:tabLst>
            </a:pPr>
            <a:r>
              <a:rPr lang="pl-PL" sz="2400" dirty="0">
                <a:solidFill>
                  <a:schemeClr val="bg1"/>
                </a:solidFill>
              </a:rPr>
              <a:t>Pamiętaj, że  noszenie </a:t>
            </a:r>
          </a:p>
          <a:p>
            <a:pPr marL="82550" indent="4763">
              <a:lnSpc>
                <a:spcPct val="90000"/>
              </a:lnSpc>
              <a:tabLst>
                <a:tab pos="711200" algn="l"/>
              </a:tabLst>
            </a:pPr>
            <a:r>
              <a:rPr lang="pl-PL" sz="2400" dirty="0">
                <a:solidFill>
                  <a:schemeClr val="bg1"/>
                </a:solidFill>
              </a:rPr>
              <a:t>elementów odblaskowych </a:t>
            </a:r>
          </a:p>
          <a:p>
            <a:pPr marL="82550" indent="4763">
              <a:lnSpc>
                <a:spcPct val="90000"/>
              </a:lnSpc>
              <a:tabLst>
                <a:tab pos="711200" algn="l"/>
              </a:tabLst>
            </a:pPr>
            <a:r>
              <a:rPr lang="pl-PL" sz="2400" dirty="0">
                <a:solidFill>
                  <a:schemeClr val="bg1"/>
                </a:solidFill>
              </a:rPr>
              <a:t>może uratować Ci życie. </a:t>
            </a:r>
          </a:p>
        </p:txBody>
      </p:sp>
      <p:pic>
        <p:nvPicPr>
          <p:cNvPr id="3" name="Picture 2" descr="C:\Documents and Settings\Wojciech.Chechelski\Pulpit\zdjęcia - wojtek\DSCF0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99" y="2029008"/>
            <a:ext cx="4320480" cy="428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latin typeface="+mn-lt"/>
              </a:rPr>
              <a:t>Bądź widoczny na drodze!</a:t>
            </a:r>
            <a:endParaRPr lang="pl-PL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7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Jazda bez odblasku po zmroku jest niebezpieczna!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12" y="2071687"/>
            <a:ext cx="6800850" cy="4165625"/>
          </a:xfrm>
        </p:spPr>
      </p:pic>
    </p:spTree>
    <p:extLst>
      <p:ext uri="{BB962C8B-B14F-4D97-AF65-F5344CB8AC3E}">
        <p14:creationId xmlns:p14="http://schemas.microsoft.com/office/powerpoint/2010/main" val="39296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Odblask może uratować życie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772816"/>
            <a:ext cx="5544616" cy="453164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772816"/>
            <a:ext cx="5569857" cy="4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Zawsze informuj rodziców!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863" indent="4763" algn="ctr">
              <a:buNone/>
            </a:pP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Dla Twojego bezpieczeństwa, informuj zawsze rodziców, gdzie i z kim udajesz się na spacer, </a:t>
            </a:r>
            <a:br>
              <a:rPr lang="pl-PL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z kim będziesz się bawił. </a:t>
            </a:r>
          </a:p>
          <a:p>
            <a:pPr marL="169863" indent="4763" algn="ctr">
              <a:buNone/>
            </a:pP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Pamiętaj, zimą wcześnie robi się ciemno, a temperatura znacznie się obniża. Opady śniegu mogą utrudnić Twój powrót do domu,  dlatego nie zapomnij poinformować</a:t>
            </a:r>
            <a:br>
              <a:rPr lang="pl-PL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rodziców, o której godzinie</a:t>
            </a:r>
            <a:br>
              <a:rPr lang="pl-PL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wrócisz i staraj się                                    </a:t>
            </a:r>
            <a:br>
              <a:rPr lang="pl-PL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przestrzegać tego czasu.</a:t>
            </a:r>
          </a:p>
          <a:p>
            <a:endParaRPr lang="pl-PL" dirty="0"/>
          </a:p>
        </p:txBody>
      </p:sp>
      <p:pic>
        <p:nvPicPr>
          <p:cNvPr id="4" name="Picture 2" descr="W:\Wojtek Ch\NARTY\2010.12.11 Śnieżnica\2010.12.11 Śnieżnica\2010.12.11 11.08.53 Marek Sza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4437112"/>
            <a:ext cx="3161227" cy="2120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883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629916" y="598388"/>
            <a:ext cx="9782801" cy="4572000"/>
          </a:xfrm>
        </p:spPr>
        <p:txBody>
          <a:bodyPr rtlCol="0"/>
          <a:lstStyle/>
          <a:p>
            <a:pPr algn="ctr">
              <a:spcBef>
                <a:spcPct val="0"/>
              </a:spcBef>
              <a:buNone/>
            </a:pPr>
            <a:r>
              <a:rPr lang="pl-PL" altLang="pl-PL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POZA TYM BAWCIE SIĘ </a:t>
            </a:r>
          </a:p>
          <a:p>
            <a:pPr algn="ctr">
              <a:spcBef>
                <a:spcPct val="0"/>
              </a:spcBef>
              <a:buNone/>
            </a:pPr>
            <a:r>
              <a:rPr lang="pl-PL" altLang="pl-PL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DOBRZE </a:t>
            </a:r>
          </a:p>
          <a:p>
            <a:pPr algn="ctr">
              <a:spcBef>
                <a:spcPct val="0"/>
              </a:spcBef>
              <a:buNone/>
            </a:pPr>
            <a:r>
              <a:rPr lang="pl-PL" altLang="pl-PL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 ODPOCZYWAJCIE </a:t>
            </a:r>
            <a:endParaRPr lang="pl-PL" altLang="pl-PL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– </a:t>
            </a:r>
            <a:r>
              <a:rPr lang="pl-PL" altLang="pl-PL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ŻYCZYMY </a:t>
            </a:r>
            <a:r>
              <a:rPr lang="pl-PL" altLang="pl-PL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WAM UDANYCH </a:t>
            </a:r>
            <a:endParaRPr lang="pl-PL" altLang="pl-P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 BEZPIECZNYCH FERII</a:t>
            </a:r>
          </a:p>
          <a:p>
            <a:pPr lvl="0" rtl="0"/>
            <a:endParaRPr lang="pl-PL" dirty="0"/>
          </a:p>
        </p:txBody>
      </p:sp>
      <p:pic>
        <p:nvPicPr>
          <p:cNvPr id="4" name="Picture 3" descr="j044651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3717032"/>
            <a:ext cx="2671762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l_fi" descr="Opis: http://t3.gstatic.com/images?q=tbn:ANd9GcRUy1O_iutsOfrExlY9HogB0kDAqRZU6YaY7lRBvI5RTXvmqzOSqdZT3uL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764" y="3572597"/>
            <a:ext cx="3864130" cy="25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l_fi" descr="Opis: http://t3.gstatic.com/images?q=tbn:ANd9GcRQoXA2X0cdsyG98BRq_S3bgUjKodmty1UwWd7Z0xAFmjIzUQRT7GXCI-C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3869" y="3573016"/>
            <a:ext cx="3658110" cy="25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6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>
                <a:solidFill>
                  <a:srgbClr val="FF0000"/>
                </a:solidFill>
              </a:rPr>
              <a:t>Ferie zimowe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587198" y="1772816"/>
            <a:ext cx="5077040" cy="4572000"/>
          </a:xfrm>
        </p:spPr>
        <p:txBody>
          <a:bodyPr rtlCol="0"/>
          <a:lstStyle/>
          <a:p>
            <a:pPr>
              <a:spcBef>
                <a:spcPct val="0"/>
              </a:spcBef>
              <a:buNone/>
            </a:pPr>
            <a:r>
              <a:rPr lang="pl-PL" altLang="pl-PL" sz="2400" dirty="0">
                <a:solidFill>
                  <a:schemeClr val="bg1"/>
                </a:solidFill>
                <a:cs typeface="Times New Roman" panose="02020603050405020304" pitchFamily="18" charset="0"/>
              </a:rPr>
              <a:t>Jeśli jedziesz na zimowisko masz </a:t>
            </a:r>
            <a:r>
              <a:rPr lang="pl-PL" altLang="pl-PL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szansę poznać </a:t>
            </a:r>
            <a:r>
              <a:rPr lang="pl-PL" altLang="pl-PL" sz="2400" dirty="0">
                <a:solidFill>
                  <a:schemeClr val="bg1"/>
                </a:solidFill>
                <a:cs typeface="Times New Roman" panose="02020603050405020304" pitchFamily="18" charset="0"/>
              </a:rPr>
              <a:t>wiele ciekawych miejsc, </a:t>
            </a:r>
            <a:r>
              <a:rPr lang="pl-PL" altLang="pl-PL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nowe </a:t>
            </a:r>
            <a:r>
              <a:rPr lang="pl-PL" altLang="pl-PL" sz="2400" dirty="0">
                <a:solidFill>
                  <a:schemeClr val="bg1"/>
                </a:solidFill>
                <a:cs typeface="Times New Roman" panose="02020603050405020304" pitchFamily="18" charset="0"/>
              </a:rPr>
              <a:t>koleżanki i kolegów.</a:t>
            </a:r>
            <a:endParaRPr lang="pl-PL" altLang="pl-PL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bg1"/>
                </a:solidFill>
                <a:cs typeface="Times New Roman" panose="02020603050405020304" pitchFamily="18" charset="0"/>
              </a:rPr>
              <a:t>Opiekunowie zapewnią Ci </a:t>
            </a:r>
            <a:r>
              <a:rPr lang="pl-PL" altLang="pl-PL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wiele atrakcji i </a:t>
            </a:r>
            <a:r>
              <a:rPr lang="pl-PL" altLang="pl-PL" sz="2400" dirty="0">
                <a:solidFill>
                  <a:schemeClr val="bg1"/>
                </a:solidFill>
                <a:cs typeface="Times New Roman" panose="02020603050405020304" pitchFamily="18" charset="0"/>
              </a:rPr>
              <a:t>bezpieczeństwo.</a:t>
            </a:r>
            <a:endParaRPr lang="pl-PL" altLang="pl-PL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bg1"/>
                </a:solidFill>
                <a:cs typeface="Times New Roman" panose="02020603050405020304" pitchFamily="18" charset="0"/>
              </a:rPr>
              <a:t>Słuchaj ich i nie oddalaj się z miejsca zabawy </a:t>
            </a:r>
            <a:r>
              <a:rPr lang="pl-PL" altLang="pl-PL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bez </a:t>
            </a:r>
            <a:r>
              <a:rPr lang="pl-PL" altLang="pl-PL" sz="2400" dirty="0">
                <a:solidFill>
                  <a:schemeClr val="bg1"/>
                </a:solidFill>
                <a:cs typeface="Times New Roman" panose="02020603050405020304" pitchFamily="18" charset="0"/>
              </a:rPr>
              <a:t>ich wiedzy.</a:t>
            </a:r>
            <a:endParaRPr lang="pl-PL" altLang="pl-PL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bg1"/>
                </a:solidFill>
                <a:cs typeface="Times New Roman" panose="02020603050405020304" pitchFamily="18" charset="0"/>
              </a:rPr>
              <a:t>Wrócisz do domu z głową pełną </a:t>
            </a:r>
            <a:endParaRPr lang="pl-PL" altLang="pl-PL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bg1"/>
                </a:solidFill>
                <a:cs typeface="Times New Roman" panose="02020603050405020304" pitchFamily="18" charset="0"/>
              </a:rPr>
              <a:t>niezapomnianych </a:t>
            </a:r>
            <a:r>
              <a:rPr lang="pl-PL" altLang="pl-PL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wrażeń!</a:t>
            </a:r>
            <a:endParaRPr lang="pl-PL" altLang="pl-PL" sz="2400" dirty="0">
              <a:solidFill>
                <a:schemeClr val="bg1"/>
              </a:solidFill>
            </a:endParaRPr>
          </a:p>
          <a:p>
            <a:pPr lvl="0" rtl="0"/>
            <a:endParaRPr lang="pl-PL" dirty="0"/>
          </a:p>
        </p:txBody>
      </p:sp>
      <p:pic>
        <p:nvPicPr>
          <p:cNvPr id="4" name="Picture 10" descr="ikona_0053_du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628800"/>
            <a:ext cx="495727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Ferie zimowe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341884" y="2175252"/>
            <a:ext cx="9782801" cy="4572000"/>
          </a:xfrm>
        </p:spPr>
        <p:txBody>
          <a:bodyPr rtlCol="0">
            <a:normAutofit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pl-PL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Nie wyjeżdżasz na zimowisko? – To też dobrze.</a:t>
            </a:r>
          </a:p>
          <a:p>
            <a:pPr algn="ctr">
              <a:spcBef>
                <a:spcPct val="0"/>
              </a:spcBef>
              <a:buNone/>
            </a:pPr>
            <a:endParaRPr lang="pl-PL" altLang="pl-PL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Twoje otoczenie i Twój dom też są ciekawe.</a:t>
            </a:r>
            <a:endParaRPr lang="pl-PL" altLang="pl-PL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Będziesz miał co robić. </a:t>
            </a:r>
            <a:endParaRPr lang="pl-PL" altLang="pl-PL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Czasami jednak zostaniesz w domu sam.</a:t>
            </a:r>
            <a:endParaRPr lang="pl-PL" altLang="pl-PL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Dla własnego bezpieczeństwa zamknij drzwi od wewnątrz.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W czasie nieobecności rodziców lub opiekunów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nie wpuszczaj nikogo do mieszkania,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bez względu na to, za kogo się podaje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(np.: policjanta, listonosza czy znajomego rodziców).</a:t>
            </a:r>
            <a:endParaRPr lang="pl-PL" altLang="pl-PL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chemeClr val="bg1"/>
                </a:solidFill>
                <a:cs typeface="Times New Roman" panose="02020603050405020304" pitchFamily="18" charset="0"/>
              </a:rPr>
              <a:t>Nie otwieraj drzwi, żeby sprawdzić, czy osoba pukająca już odeszła. </a:t>
            </a:r>
            <a:endParaRPr lang="pl-PL" altLang="pl-PL" dirty="0">
              <a:solidFill>
                <a:schemeClr val="bg1"/>
              </a:solidFill>
            </a:endParaRPr>
          </a:p>
          <a:p>
            <a:pPr lvl="0" rtl="0"/>
            <a:endParaRPr lang="pl-PL" dirty="0"/>
          </a:p>
        </p:txBody>
      </p:sp>
      <p:pic>
        <p:nvPicPr>
          <p:cNvPr id="4" name="Picture 1" descr="j04382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5" y="-9148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1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dirty="0" smtClean="0">
                <a:solidFill>
                  <a:srgbClr val="FF0000"/>
                </a:solidFill>
              </a:rPr>
              <a:t>Ferie zimowe - zachowaj zdrowy rozsądek i ostrożność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593436" y="2348880"/>
            <a:ext cx="9782801" cy="2620888"/>
          </a:xfrm>
        </p:spPr>
        <p:txBody>
          <a:bodyPr rtlCol="0"/>
          <a:lstStyle/>
          <a:p>
            <a:pPr marL="0" indent="0" algn="ctr">
              <a:buNone/>
            </a:pPr>
            <a:r>
              <a:rPr lang="pl-PL" altLang="pl-PL" dirty="0">
                <a:solidFill>
                  <a:schemeClr val="bg1"/>
                </a:solidFill>
              </a:rPr>
              <a:t>Zabawa na śniegu, zjazdy z górki, jazda na nartach czy łyżwach oraz inne szaleństwa na śniegu mogą sprawić wiele radości i wzmocnić naszą kondycję fizyczną.</a:t>
            </a:r>
            <a:br>
              <a:rPr lang="pl-PL" altLang="pl-PL" dirty="0">
                <a:solidFill>
                  <a:schemeClr val="bg1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Pamiętaj jednak, że podstawą, jak zwykle, jest zdrowy rozsądek i ostrożność!</a:t>
            </a:r>
            <a:r>
              <a:rPr lang="pl-PL" altLang="pl-PL" sz="3200" dirty="0">
                <a:solidFill>
                  <a:schemeClr val="bg1"/>
                </a:solidFill>
              </a:rPr>
              <a:t> </a:t>
            </a:r>
          </a:p>
          <a:p>
            <a:pPr lvl="0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2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Baw się tylko w miejscach przeznaczonych do zabawy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pl-PL" altLang="pl-PL" dirty="0" smtClean="0">
                <a:solidFill>
                  <a:schemeClr val="bg1"/>
                </a:solidFill>
              </a:rPr>
              <a:t>Do </a:t>
            </a:r>
            <a:r>
              <a:rPr lang="pl-PL" altLang="pl-PL" dirty="0">
                <a:solidFill>
                  <a:schemeClr val="bg1"/>
                </a:solidFill>
              </a:rPr>
              <a:t>zabaw na śniegu, zjazdów na sankach wybieraj miejsca bezpieczne, z dala od ruchliwych ulic, skrzyżowań i ciągów komunikacyjnych. Pamiętaj, że zimą znacznie wydłuża się droga hamowania pojazdów, więc zachowaj szczególną ostrożność będąc w pobliżu </a:t>
            </a:r>
            <a:r>
              <a:rPr lang="pl-PL" altLang="pl-PL" dirty="0" smtClean="0">
                <a:solidFill>
                  <a:schemeClr val="bg1"/>
                </a:solidFill>
              </a:rPr>
              <a:t>jezdni</a:t>
            </a:r>
          </a:p>
          <a:p>
            <a:r>
              <a:rPr lang="pl-PL" altLang="pl-PL" b="1" dirty="0">
                <a:solidFill>
                  <a:srgbClr val="C00000"/>
                </a:solidFill>
              </a:rPr>
              <a:t>Place zabaw</a:t>
            </a:r>
          </a:p>
          <a:p>
            <a:r>
              <a:rPr lang="pl-PL" altLang="pl-PL" b="1" dirty="0">
                <a:solidFill>
                  <a:srgbClr val="C00000"/>
                </a:solidFill>
              </a:rPr>
              <a:t>Podwórka </a:t>
            </a:r>
          </a:p>
          <a:p>
            <a:r>
              <a:rPr lang="pl-PL" altLang="pl-PL" b="1" dirty="0">
                <a:solidFill>
                  <a:srgbClr val="C00000"/>
                </a:solidFill>
              </a:rPr>
              <a:t>Boiska sportowe</a:t>
            </a:r>
          </a:p>
          <a:p>
            <a:pPr algn="ctr">
              <a:spcBef>
                <a:spcPct val="0"/>
              </a:spcBef>
              <a:buNone/>
            </a:pPr>
            <a:endParaRPr lang="pl-PL" altLang="pl-PL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rtl="0"/>
            <a:endParaRPr lang="pl-PL" dirty="0"/>
          </a:p>
        </p:txBody>
      </p:sp>
      <p:pic>
        <p:nvPicPr>
          <p:cNvPr id="4" name="Picture 6" descr="we_dwoje_2_10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8" y="4149080"/>
            <a:ext cx="4392488" cy="259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 smtClean="0">
                <a:solidFill>
                  <a:srgbClr val="FF0000"/>
                </a:solidFill>
              </a:rPr>
              <a:t>Ubieraj się stosownie – na tzw. cebulkę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42084" y="1614655"/>
            <a:ext cx="75486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400" dirty="0">
                <a:solidFill>
                  <a:schemeClr val="bg1"/>
                </a:solidFill>
              </a:rPr>
              <a:t>Wychodząc bawić się na powietrze, ubieraj się stosownie do pogody, tak, aby nadmiernie nie wychłodzić swojego organizmu. Idąc na górkę, czy dłuższy spacer w zimowej aurze warto się zaopatrzyć w ciepły napój w termosie.</a:t>
            </a:r>
            <a:endParaRPr lang="pl-PL" altLang="pl-PL" sz="2400" dirty="0">
              <a:solidFill>
                <a:schemeClr val="bg1"/>
              </a:solidFill>
            </a:endParaRPr>
          </a:p>
        </p:txBody>
      </p:sp>
      <p:pic>
        <p:nvPicPr>
          <p:cNvPr id="5" name="Picture 6" descr="g501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3843925"/>
            <a:ext cx="4183683" cy="265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593436" y="3802486"/>
            <a:ext cx="60928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Aby Twoja zabawa na śniegu,</a:t>
            </a:r>
          </a:p>
          <a:p>
            <a:r>
              <a:rPr lang="pl-PL" sz="2400" dirty="0">
                <a:solidFill>
                  <a:schemeClr val="bg1"/>
                </a:solidFill>
              </a:rPr>
              <a:t>	była udana i sprawiała radość, </a:t>
            </a:r>
          </a:p>
          <a:p>
            <a:r>
              <a:rPr lang="pl-PL" sz="2400" dirty="0">
                <a:solidFill>
                  <a:schemeClr val="bg1"/>
                </a:solidFill>
              </a:rPr>
              <a:t>	musi być bezpieczna.</a:t>
            </a:r>
          </a:p>
          <a:p>
            <a:r>
              <a:rPr lang="pl-PL" sz="2400" dirty="0">
                <a:solidFill>
                  <a:schemeClr val="bg1"/>
                </a:solidFill>
              </a:rPr>
              <a:t>	Pamiętaj również, że w czasie </a:t>
            </a:r>
          </a:p>
          <a:p>
            <a:r>
              <a:rPr lang="pl-PL" sz="2400" dirty="0">
                <a:solidFill>
                  <a:schemeClr val="bg1"/>
                </a:solidFill>
              </a:rPr>
              <a:t>	zimowych zabaw ważne jest </a:t>
            </a:r>
          </a:p>
          <a:p>
            <a:r>
              <a:rPr lang="pl-PL" sz="2400" dirty="0">
                <a:solidFill>
                  <a:schemeClr val="bg1"/>
                </a:solidFill>
              </a:rPr>
              <a:t>	odpowiednie, ciepłe, </a:t>
            </a:r>
          </a:p>
          <a:p>
            <a:r>
              <a:rPr lang="pl-PL" sz="2400" dirty="0">
                <a:solidFill>
                  <a:schemeClr val="bg1"/>
                </a:solidFill>
              </a:rPr>
              <a:t>	nieprzemakalne ubranie. </a:t>
            </a:r>
          </a:p>
        </p:txBody>
      </p:sp>
    </p:spTree>
    <p:extLst>
      <p:ext uri="{BB962C8B-B14F-4D97-AF65-F5344CB8AC3E}">
        <p14:creationId xmlns:p14="http://schemas.microsoft.com/office/powerpoint/2010/main" val="8328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Ubieraj się stosownie – na </a:t>
            </a:r>
            <a:r>
              <a:rPr lang="pl-PL" dirty="0" smtClean="0">
                <a:solidFill>
                  <a:srgbClr val="FF0000"/>
                </a:solidFill>
              </a:rPr>
              <a:t>tzw. </a:t>
            </a:r>
            <a:r>
              <a:rPr lang="pl-PL" dirty="0">
                <a:solidFill>
                  <a:srgbClr val="FF0000"/>
                </a:solidFill>
              </a:rPr>
              <a:t>cebulkę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Części ciała chronione kilkoma warstwami zapewnią ciepło także tam, gdzie warstw będzie mniej. Zacznij od podkoszulka. Na to warto założyć dodatkową koszulkę, </a:t>
            </a:r>
            <a:r>
              <a:rPr lang="pl-PL" dirty="0" smtClean="0">
                <a:solidFill>
                  <a:schemeClr val="bg1"/>
                </a:solidFill>
              </a:rPr>
              <a:t>sweter </a:t>
            </a:r>
            <a:r>
              <a:rPr lang="pl-PL" dirty="0">
                <a:solidFill>
                  <a:schemeClr val="bg1"/>
                </a:solidFill>
              </a:rPr>
              <a:t>i ciepłą kurtkę, na przykład puchową lub kurtkę narciarską. Połącz to </a:t>
            </a:r>
            <a:r>
              <a:rPr lang="pl-PL" dirty="0" smtClean="0">
                <a:solidFill>
                  <a:schemeClr val="bg1"/>
                </a:solidFill>
              </a:rPr>
              <a:t>z </a:t>
            </a:r>
            <a:r>
              <a:rPr lang="pl-PL" dirty="0">
                <a:solidFill>
                  <a:schemeClr val="bg1"/>
                </a:solidFill>
              </a:rPr>
              <a:t>legginsami </a:t>
            </a:r>
            <a:r>
              <a:rPr lang="pl-PL" dirty="0" smtClean="0">
                <a:solidFill>
                  <a:schemeClr val="bg1"/>
                </a:solidFill>
              </a:rPr>
              <a:t>a na nie załóż nieprzemakalne spodnie.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70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Ubiór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2780928"/>
            <a:ext cx="5410437" cy="36004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01" y="1134729"/>
            <a:ext cx="482453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 Płatki śniegu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586_TF03460579.potx" id="{B4E42198-4644-446E-85E3-DA19ACB96E36}" vid="{81506F1B-4400-4917-987E-D471EF69816F}"/>
    </a:ext>
  </a:extLst>
</a:theme>
</file>

<file path=ppt/theme/theme2.xml><?xml version="1.0" encoding="utf-8"?>
<a:theme xmlns:a="http://schemas.openxmlformats.org/drawingml/2006/main" name="Motyw pakietu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5ED37-D514-41C3-9B3C-B262145D17B7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40262f94-9f35-4ac3-9a90-690165a166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Slajdy (projekt Płatki śniegu)</Template>
  <TotalTime>95</TotalTime>
  <Words>752</Words>
  <Application>Microsoft Office PowerPoint</Application>
  <PresentationFormat>Niestandardowy</PresentationFormat>
  <Paragraphs>135</Paragraphs>
  <Slides>29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Book Antiqua</vt:lpstr>
      <vt:lpstr>Century Gothic</vt:lpstr>
      <vt:lpstr>Comic Sans MS</vt:lpstr>
      <vt:lpstr>Euphemia</vt:lpstr>
      <vt:lpstr>Times New Roman</vt:lpstr>
      <vt:lpstr>Szablon Płatki śniegu</vt:lpstr>
      <vt:lpstr>Bezpieczne ferie  Porady dla  dzieci i młodzieży</vt:lpstr>
      <vt:lpstr>Ferie  zimowe</vt:lpstr>
      <vt:lpstr>Ferie zimowe</vt:lpstr>
      <vt:lpstr>Ferie zimowe</vt:lpstr>
      <vt:lpstr>Ferie zimowe - zachowaj zdrowy rozsądek i ostrożność</vt:lpstr>
      <vt:lpstr>Baw się tylko w miejscach przeznaczonych do zabawy</vt:lpstr>
      <vt:lpstr>Ubieraj się stosownie – na tzw. cebulkę</vt:lpstr>
      <vt:lpstr>Ubieraj się stosownie – na tzw. cebulkę</vt:lpstr>
      <vt:lpstr>Ubiór</vt:lpstr>
      <vt:lpstr>Ubiór</vt:lpstr>
      <vt:lpstr>Rzucanie śnieżkami</vt:lpstr>
      <vt:lpstr>Zadbaj o sanki</vt:lpstr>
      <vt:lpstr>Jedź sankami tylko ostrożnie</vt:lpstr>
      <vt:lpstr>Śliskie chodniki</vt:lpstr>
      <vt:lpstr>Niebezpieczne miejsca</vt:lpstr>
      <vt:lpstr>Niebezpieczne miejsca!</vt:lpstr>
      <vt:lpstr>Zagrożenia!</vt:lpstr>
      <vt:lpstr>Na stoku też obowiązują zasady bezpieczeństwa</vt:lpstr>
      <vt:lpstr>Używaj kasków ochronnych</vt:lpstr>
      <vt:lpstr>Kulig – tylko pod nadzorem dorosłych</vt:lpstr>
      <vt:lpstr>Kulig – tak NIE powinien wyglądać</vt:lpstr>
      <vt:lpstr>Kulig – tak powinien wyglądać</vt:lpstr>
      <vt:lpstr>Ferie zimowe w domu</vt:lpstr>
      <vt:lpstr>Prezentacja programu PowerPoint</vt:lpstr>
      <vt:lpstr>Bądź widoczny na drodze!</vt:lpstr>
      <vt:lpstr>Jazda bez odblasku po zmroku jest niebezpieczna!</vt:lpstr>
      <vt:lpstr>Odblask może uratować życie</vt:lpstr>
      <vt:lpstr>Zawsze informuj rodziców!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  Porady dla  dzieci i młodzieży</dc:title>
  <dc:creator>szkola</dc:creator>
  <cp:lastModifiedBy>szkola</cp:lastModifiedBy>
  <cp:revision>27</cp:revision>
  <dcterms:created xsi:type="dcterms:W3CDTF">2018-01-07T15:49:54Z</dcterms:created>
  <dcterms:modified xsi:type="dcterms:W3CDTF">2018-01-07T17:25:47Z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